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60" r:id="rId3"/>
    <p:sldId id="256" r:id="rId4"/>
    <p:sldId id="259" r:id="rId5"/>
    <p:sldId id="258" r:id="rId6"/>
    <p:sldId id="262" r:id="rId7"/>
    <p:sldId id="266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20" y="-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620" y="737689"/>
            <a:ext cx="11072388" cy="1303867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Turn in your worksheet, copy Target, Math Goal, Date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and this table.  Answer the question in complete sentences, restating the question at the beginning of your sentence.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546" y="2203277"/>
            <a:ext cx="10746462" cy="3871598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lvl="8"/>
            <a:r>
              <a:rPr lang="en-US" sz="3100" dirty="0" smtClean="0">
                <a:latin typeface="Berlin Sans FB" panose="020E0602020502020306" pitchFamily="34" charset="0"/>
              </a:rPr>
              <a:t>Is this a proportional relationship?  If it is proportional, what is the constant unit rate?</a:t>
            </a:r>
          </a:p>
          <a:p>
            <a:pPr lvl="8"/>
            <a:r>
              <a:rPr lang="en-US" sz="3100" dirty="0" smtClean="0">
                <a:latin typeface="Berlin Sans FB" panose="020E0602020502020306" pitchFamily="34" charset="0"/>
              </a:rPr>
              <a:t>If you graphed this relationship, what would the point (0,0) represent in this situation?</a:t>
            </a:r>
          </a:p>
          <a:p>
            <a:pPr lvl="8"/>
            <a:r>
              <a:rPr lang="en-US" sz="3100" dirty="0" smtClean="0">
                <a:latin typeface="Berlin Sans FB" panose="020E0602020502020306" pitchFamily="34" charset="0"/>
              </a:rPr>
              <a:t>If there is a unit rate, where would it be located if the data was graphed (give a point)?</a:t>
            </a:r>
          </a:p>
          <a:p>
            <a:pPr lvl="8"/>
            <a:r>
              <a:rPr lang="en-US" sz="3100" dirty="0" smtClean="0">
                <a:latin typeface="Berlin Sans FB" panose="020E0602020502020306" pitchFamily="34" charset="0"/>
              </a:rPr>
              <a:t>What would the point (16, 88) represent in this situation?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090776"/>
              </p:ext>
            </p:extLst>
          </p:nvPr>
        </p:nvGraphicFramePr>
        <p:xfrm>
          <a:off x="687902" y="2230249"/>
          <a:ext cx="3675869" cy="3351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288"/>
                <a:gridCol w="2299581"/>
              </a:tblGrid>
              <a:tr h="96146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Eras Demi ITC" panose="020B0805030504020804" pitchFamily="34" charset="0"/>
                        </a:rPr>
                        <a:t>Time</a:t>
                      </a:r>
                      <a:r>
                        <a:rPr lang="en-US" sz="2000" baseline="0" dirty="0" smtClean="0">
                          <a:latin typeface="Eras Demi ITC" panose="020B0805030504020804" pitchFamily="34" charset="0"/>
                        </a:rPr>
                        <a:t> (minutes)</a:t>
                      </a:r>
                      <a:endParaRPr lang="en-US" sz="2000" dirty="0">
                        <a:latin typeface="Eras Demi ITC" panose="020B0805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Eras Demi ITC" panose="020B0805030504020804" pitchFamily="34" charset="0"/>
                        </a:rPr>
                        <a:t>Distance Traveled by a SNAIL</a:t>
                      </a:r>
                      <a:r>
                        <a:rPr lang="en-US" sz="2000" baseline="0" dirty="0" smtClean="0">
                          <a:latin typeface="Eras Demi ITC" panose="020B0805030504020804" pitchFamily="34" charset="0"/>
                        </a:rPr>
                        <a:t> (cm)</a:t>
                      </a:r>
                      <a:endParaRPr lang="en-US" sz="2000" dirty="0">
                        <a:latin typeface="Eras Demi ITC" panose="020B0805030504020804" pitchFamily="34" charset="0"/>
                      </a:endParaRPr>
                    </a:p>
                  </a:txBody>
                  <a:tcPr/>
                </a:tc>
              </a:tr>
              <a:tr h="5863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Eras Demi ITC" panose="020B0805030504020804" pitchFamily="34" charset="0"/>
                        </a:rPr>
                        <a:t>2</a:t>
                      </a:r>
                      <a:endParaRPr lang="en-US" sz="2000" dirty="0">
                        <a:latin typeface="Eras Demi ITC" panose="020B0805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Eras Demi ITC" panose="020B0805030504020804" pitchFamily="34" charset="0"/>
                        </a:rPr>
                        <a:t>11</a:t>
                      </a:r>
                      <a:endParaRPr lang="en-US" sz="2000" dirty="0">
                        <a:latin typeface="Eras Demi ITC" panose="020B0805030504020804" pitchFamily="34" charset="0"/>
                      </a:endParaRPr>
                    </a:p>
                  </a:txBody>
                  <a:tcPr/>
                </a:tc>
              </a:tr>
              <a:tr h="5863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Eras Demi ITC" panose="020B0805030504020804" pitchFamily="34" charset="0"/>
                        </a:rPr>
                        <a:t>5</a:t>
                      </a:r>
                      <a:endParaRPr lang="en-US" sz="2000" dirty="0">
                        <a:latin typeface="Eras Demi ITC" panose="020B0805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Eras Demi ITC" panose="020B0805030504020804" pitchFamily="34" charset="0"/>
                        </a:rPr>
                        <a:t>27.5</a:t>
                      </a:r>
                      <a:endParaRPr lang="en-US" sz="2000" dirty="0">
                        <a:latin typeface="Eras Demi ITC" panose="020B0805030504020804" pitchFamily="34" charset="0"/>
                      </a:endParaRPr>
                    </a:p>
                  </a:txBody>
                  <a:tcPr/>
                </a:tc>
              </a:tr>
              <a:tr h="5863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Eras Demi ITC" panose="020B0805030504020804" pitchFamily="34" charset="0"/>
                        </a:rPr>
                        <a:t>12</a:t>
                      </a:r>
                      <a:endParaRPr lang="en-US" sz="2000" dirty="0">
                        <a:latin typeface="Eras Demi ITC" panose="020B0805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Eras Demi ITC" panose="020B0805030504020804" pitchFamily="34" charset="0"/>
                        </a:rPr>
                        <a:t>66</a:t>
                      </a:r>
                      <a:endParaRPr lang="en-US" sz="2000" dirty="0">
                        <a:latin typeface="Eras Demi ITC" panose="020B0805030504020804" pitchFamily="34" charset="0"/>
                      </a:endParaRPr>
                    </a:p>
                  </a:txBody>
                  <a:tcPr/>
                </a:tc>
              </a:tr>
              <a:tr h="5863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Eras Demi ITC" panose="020B0805030504020804" pitchFamily="34" charset="0"/>
                        </a:rPr>
                        <a:t>15</a:t>
                      </a:r>
                      <a:endParaRPr lang="en-US" sz="2000" dirty="0">
                        <a:latin typeface="Eras Demi ITC" panose="020B0805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Eras Demi ITC" panose="020B0805030504020804" pitchFamily="34" charset="0"/>
                        </a:rPr>
                        <a:t>82.5</a:t>
                      </a:r>
                      <a:endParaRPr lang="en-US" sz="2000" dirty="0">
                        <a:latin typeface="Eras Demi ITC" panose="020B08050305040208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15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8" y="1454404"/>
            <a:ext cx="10745186" cy="3836734"/>
          </a:xfrm>
        </p:spPr>
      </p:pic>
    </p:spTree>
    <p:extLst>
      <p:ext uri="{BB962C8B-B14F-4D97-AF65-F5344CB8AC3E}">
        <p14:creationId xmlns:p14="http://schemas.microsoft.com/office/powerpoint/2010/main" val="255947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>
                <a:latin typeface="Kristen ITC" panose="03050502040202030202" pitchFamily="66" charset="0"/>
              </a:rPr>
              <a:t>Meet “k”</a:t>
            </a:r>
            <a:endParaRPr lang="en-US" sz="9600" dirty="0">
              <a:latin typeface="Kristen ITC" panose="03050502040202030202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Constant of Proportionality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651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848" y="2431860"/>
            <a:ext cx="3440112" cy="3081337"/>
          </a:xfrm>
        </p:spPr>
      </p:pic>
      <p:sp>
        <p:nvSpPr>
          <p:cNvPr id="4" name="Rectangle 3"/>
          <p:cNvSpPr/>
          <p:nvPr/>
        </p:nvSpPr>
        <p:spPr>
          <a:xfrm rot="19873942">
            <a:off x="-427369" y="1879962"/>
            <a:ext cx="1060659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CONSTANT OF PROPORTIONALITY = Unit RATE!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155920" y="4206241"/>
                <a:ext cx="3866416" cy="17341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8000" b="1" cap="none" spc="0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rPr>
                  <a:t>K=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en-US" sz="8000" b="1" i="1" cap="none" spc="0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cap="none" spc="0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8000" b="1" i="1" cap="none" spc="0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920" y="4206241"/>
                <a:ext cx="3866416" cy="173419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435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14241" y="4131656"/>
            <a:ext cx="4603402" cy="20928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Non-Examples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2800" dirty="0" smtClean="0"/>
              <a:t>When a relationship is NOT </a:t>
            </a:r>
          </a:p>
          <a:p>
            <a:pPr algn="r"/>
            <a:r>
              <a:rPr lang="en-US" sz="2800" dirty="0" smtClean="0"/>
              <a:t>Proportional, there is NO k!!!!!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2800" dirty="0" smtClean="0"/>
              <a:t>$12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hour; $43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hour</a:t>
            </a:r>
            <a:endParaRPr lang="en-US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02843" y="406032"/>
            <a:ext cx="9601196" cy="1303867"/>
          </a:xfrm>
        </p:spPr>
        <p:txBody>
          <a:bodyPr>
            <a:noAutofit/>
          </a:bodyPr>
          <a:lstStyle/>
          <a:p>
            <a:r>
              <a:rPr lang="en-US" sz="5400" dirty="0" smtClean="0"/>
              <a:t>Constant of Proportionality = k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1063918" y="1435956"/>
                <a:ext cx="4759639" cy="2359561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68580" lvl="0" indent="0">
                  <a:buNone/>
                </a:pPr>
                <a:r>
                  <a:rPr lang="en-US" b="1" dirty="0" smtClean="0"/>
                  <a:t>Definition</a:t>
                </a:r>
              </a:p>
              <a:p>
                <a:pPr marL="354330" indent="-285750">
                  <a:spcAft>
                    <a:spcPts val="0"/>
                  </a:spcAft>
                </a:pPr>
                <a:r>
                  <a:rPr lang="en-US" dirty="0" smtClean="0"/>
                  <a:t>Ratio between 2 values that is the same</a:t>
                </a:r>
              </a:p>
              <a:p>
                <a:pPr marL="354330" indent="-285750">
                  <a:spcAft>
                    <a:spcPts val="0"/>
                  </a:spcAft>
                </a:pPr>
                <a:r>
                  <a:rPr lang="en-US" dirty="0"/>
                  <a:t>Constant </a:t>
                </a:r>
                <a:r>
                  <a:rPr lang="en-US" dirty="0" smtClean="0"/>
                  <a:t>Unit Rate</a:t>
                </a:r>
              </a:p>
              <a:p>
                <a:pPr marL="354330" indent="-285750">
                  <a:spcAft>
                    <a:spcPts val="0"/>
                  </a:spcAft>
                </a:pPr>
                <a:r>
                  <a:rPr lang="en-US" dirty="0" smtClean="0"/>
                  <a:t>k=</a:t>
                </a:r>
                <a14:m>
                  <m:oMath xmlns:m="http://schemas.openxmlformats.org/officeDocument/2006/math" xmlns="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3918" y="1435956"/>
                <a:ext cx="4759639" cy="2359561"/>
              </a:xfrm>
              <a:blipFill rotWithShape="0">
                <a:blip r:embed="rId2"/>
                <a:stretch>
                  <a:fillRect l="-766" t="-1795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429946" y="1598546"/>
            <a:ext cx="4987697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Characteristics</a:t>
            </a:r>
          </a:p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en-US" sz="2400" dirty="0" smtClean="0"/>
              <a:t>Written as a ratio (fraction) or decimal</a:t>
            </a:r>
          </a:p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en-US" sz="2400" dirty="0" smtClean="0"/>
              <a:t>Sometimes units are unwritten</a:t>
            </a:r>
          </a:p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en-US" sz="2400" dirty="0" smtClean="0"/>
              <a:t>Constant (ALWAYS THE SAME)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63918" y="3866303"/>
                <a:ext cx="4513018" cy="230883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Examples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400" dirty="0" smtClean="0"/>
                  <a:t>12 miles per hour (k=12)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400" dirty="0"/>
                  <a:t>2</a:t>
                </a:r>
                <a:r>
                  <a:rPr lang="en-US" sz="2400" dirty="0" smtClean="0"/>
                  <a:t> out of 5 people surveyed love the </a:t>
                </a:r>
                <a:r>
                  <a:rPr lang="en-US" sz="2400" dirty="0" err="1" smtClean="0"/>
                  <a:t>Beb</a:t>
                </a:r>
                <a:r>
                  <a:rPr lang="en-US" sz="2400" dirty="0" smtClean="0"/>
                  <a:t> (k =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 smtClean="0"/>
                  <a:t> )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400" dirty="0" smtClean="0"/>
                  <a:t>K =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 smtClean="0"/>
                  <a:t> means $30 per hour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18" y="3866303"/>
                <a:ext cx="4513018" cy="2308837"/>
              </a:xfrm>
              <a:prstGeom prst="rect">
                <a:avLst/>
              </a:prstGeom>
              <a:blipFill rotWithShape="0">
                <a:blip r:embed="rId3"/>
                <a:stretch>
                  <a:fillRect l="-2692" t="-2356" b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4104023" y="3316347"/>
            <a:ext cx="3675888" cy="1426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Constant of Proportionality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642919" y="297385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6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 build="p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2800" dirty="0" smtClean="0">
                <a:latin typeface="Berlin Sans FB" panose="020E0602020502020306" pitchFamily="34" charset="0"/>
              </a:rPr>
              <a:t>Bieber Fever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168125"/>
              </p:ext>
            </p:extLst>
          </p:nvPr>
        </p:nvGraphicFramePr>
        <p:xfrm>
          <a:off x="714168" y="2475737"/>
          <a:ext cx="3300984" cy="3124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887"/>
                <a:gridCol w="1632097"/>
              </a:tblGrid>
              <a:tr h="62480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Love </a:t>
                      </a:r>
                      <a:r>
                        <a:rPr lang="en-US" sz="2400" b="1" dirty="0" err="1" smtClean="0"/>
                        <a:t>Beb</a:t>
                      </a:r>
                      <a:endParaRPr lang="en-US" sz="2400" b="1" dirty="0"/>
                    </a:p>
                  </a:txBody>
                  <a:tcPr/>
                </a:tc>
              </a:tr>
              <a:tr h="62480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60</a:t>
                      </a:r>
                      <a:endParaRPr lang="en-US" sz="2400" b="1" dirty="0"/>
                    </a:p>
                  </a:txBody>
                  <a:tcPr/>
                </a:tc>
              </a:tr>
              <a:tr h="62480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250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75</a:t>
                      </a:r>
                      <a:endParaRPr lang="en-US" sz="2400" b="1" dirty="0"/>
                    </a:p>
                  </a:txBody>
                  <a:tcPr/>
                </a:tc>
              </a:tr>
              <a:tr h="62480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400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120</a:t>
                      </a:r>
                      <a:endParaRPr lang="en-US" sz="2400" b="1" dirty="0"/>
                    </a:p>
                  </a:txBody>
                  <a:tcPr/>
                </a:tc>
              </a:tr>
              <a:tr h="62480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550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165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37433" y="2357331"/>
            <a:ext cx="729709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rgbClr val="C00000"/>
                </a:solidFill>
                <a:latin typeface="Eras Demi ITC" panose="020B0805030504020804" pitchFamily="34" charset="0"/>
              </a:rPr>
              <a:t>Is the relationship proportional?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rgbClr val="C00000"/>
                </a:solidFill>
                <a:latin typeface="Eras Demi ITC" panose="020B0805030504020804" pitchFamily="34" charset="0"/>
              </a:rPr>
              <a:t>What is the “k”?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rgbClr val="C00000"/>
                </a:solidFill>
                <a:latin typeface="Eras Demi ITC" panose="020B0805030504020804" pitchFamily="34" charset="0"/>
              </a:rPr>
              <a:t>What point (x, y) on a graph represents “k”?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rgbClr val="C00000"/>
                </a:solidFill>
                <a:latin typeface="Eras Demi ITC" panose="020B0805030504020804" pitchFamily="34" charset="0"/>
              </a:rPr>
              <a:t>What does the constant of proportionality represent in this relationship?</a:t>
            </a:r>
            <a:endParaRPr lang="en-US" sz="3400" dirty="0">
              <a:solidFill>
                <a:srgbClr val="C00000"/>
              </a:solidFill>
              <a:latin typeface="Eras Demi ITC" panose="020B08050305040208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51818" y="2752253"/>
            <a:ext cx="2181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es, there is a constant unit rate.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94349" y="2904653"/>
                <a:ext cx="2181885" cy="508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K = 0.3 or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en-US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349" y="2904653"/>
                <a:ext cx="2181885" cy="508537"/>
              </a:xfrm>
              <a:prstGeom prst="rect">
                <a:avLst/>
              </a:prstGeom>
              <a:blipFill rotWithShape="0">
                <a:blip r:embed="rId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94349" y="3960512"/>
                <a:ext cx="2181885" cy="508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(1, 0.3) or (1,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en-US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)</a:t>
                </a:r>
                <a:endParaRPr 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349" y="3960512"/>
                <a:ext cx="2181885" cy="508537"/>
              </a:xfrm>
              <a:prstGeom prst="rect">
                <a:avLst/>
              </a:prstGeom>
              <a:blipFill rotWithShape="0">
                <a:blip r:embed="rId3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431385" y="5498967"/>
            <a:ext cx="298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3 out of 10 people asked love Justin Bieber.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72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2800" dirty="0" smtClean="0">
                <a:latin typeface="Berlin Sans FB" panose="020E0602020502020306" pitchFamily="34" charset="0"/>
              </a:rPr>
              <a:t>Miles Walked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7433" y="2357331"/>
            <a:ext cx="729709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rgbClr val="C00000"/>
                </a:solidFill>
                <a:latin typeface="Eras Demi ITC" panose="020B0805030504020804" pitchFamily="34" charset="0"/>
              </a:rPr>
              <a:t>Is the relationship proportional?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rgbClr val="C00000"/>
                </a:solidFill>
                <a:latin typeface="Eras Demi ITC" panose="020B0805030504020804" pitchFamily="34" charset="0"/>
              </a:rPr>
              <a:t>What is the “k”?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rgbClr val="C00000"/>
                </a:solidFill>
                <a:latin typeface="Eras Demi ITC" panose="020B0805030504020804" pitchFamily="34" charset="0"/>
              </a:rPr>
              <a:t>What point (x, y) on a graph represents “k”?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rgbClr val="C00000"/>
                </a:solidFill>
                <a:latin typeface="Eras Demi ITC" panose="020B0805030504020804" pitchFamily="34" charset="0"/>
              </a:rPr>
              <a:t>What does the constant of proportionality represent in this relationship?</a:t>
            </a:r>
            <a:endParaRPr lang="en-US" sz="3400" dirty="0">
              <a:solidFill>
                <a:srgbClr val="C00000"/>
              </a:solidFill>
              <a:latin typeface="Eras Demi ITC" panose="020B0805030504020804" pitchFamily="34" charset="0"/>
            </a:endParaRPr>
          </a:p>
        </p:txBody>
      </p:sp>
      <p:pic>
        <p:nvPicPr>
          <p:cNvPr id="1026" name="Picture 2" descr="http://paineinthemath.net/wp-content/uploads/2014/07/7.1.5.Exa2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86" y="2556932"/>
            <a:ext cx="2995687" cy="252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2839" y="2625504"/>
            <a:ext cx="733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miles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770302" y="2625504"/>
            <a:ext cx="750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hours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1593410" y="4517679"/>
            <a:ext cx="2462542" cy="425513"/>
          </a:xfrm>
          <a:prstGeom prst="ellipse">
            <a:avLst/>
          </a:prstGeom>
          <a:noFill/>
          <a:ln w="762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1275" y="5060887"/>
            <a:ext cx="4054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The relationship is not proportional, because there is not a constant rate.  There is no “k” because the relationship is not proportional.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4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What does it all mean?</a:t>
            </a:r>
            <a:endParaRPr lang="en-US" sz="7200" dirty="0">
              <a:solidFill>
                <a:srgbClr val="FF0000"/>
              </a:solidFill>
              <a:latin typeface="Harlow Solid Italic" panose="04030604020F02020D02" pitchFamily="82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2" y="2530003"/>
            <a:ext cx="6161024" cy="3450173"/>
          </a:xfrm>
        </p:spPr>
      </p:pic>
      <p:sp>
        <p:nvSpPr>
          <p:cNvPr id="12" name="Rectangle 11"/>
          <p:cNvSpPr/>
          <p:nvPr/>
        </p:nvSpPr>
        <p:spPr>
          <a:xfrm>
            <a:off x="6315456" y="2316642"/>
            <a:ext cx="58765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Berlin Sans FB" panose="020E0602020502020306" pitchFamily="34" charset="0"/>
              </a:rPr>
              <a:t>What is </a:t>
            </a:r>
            <a:r>
              <a:rPr lang="en-US" sz="4400" dirty="0" smtClean="0">
                <a:latin typeface="Berlin Sans FB" panose="020E0602020502020306" pitchFamily="34" charset="0"/>
              </a:rPr>
              <a:t>“k”?</a:t>
            </a:r>
          </a:p>
          <a:p>
            <a:r>
              <a:rPr lang="en-US" sz="4400" dirty="0" smtClean="0">
                <a:latin typeface="Berlin Sans FB" panose="020E0602020502020306" pitchFamily="34" charset="0"/>
              </a:rPr>
              <a:t>What point on the graph shows “k”?</a:t>
            </a:r>
            <a:endParaRPr lang="en-US" sz="4400" dirty="0">
              <a:latin typeface="Berlin Sans FB" panose="020E0602020502020306" pitchFamily="34" charset="0"/>
            </a:endParaRPr>
          </a:p>
          <a:p>
            <a:r>
              <a:rPr lang="en-US" sz="4400" dirty="0">
                <a:latin typeface="Berlin Sans FB" panose="020E0602020502020306" pitchFamily="34" charset="0"/>
              </a:rPr>
              <a:t>What does the constant of proportionality represent?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81713" y="2439469"/>
            <a:ext cx="218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k = 3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05655" y="3885757"/>
            <a:ext cx="218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(1, 3)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90503" y="5657010"/>
            <a:ext cx="2181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The speed of 3 miles in 1 hour.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83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Who is the fastest?</a:t>
            </a:r>
            <a:endParaRPr lang="en-US" sz="7200" dirty="0">
              <a:solidFill>
                <a:srgbClr val="FF0000"/>
              </a:solidFill>
              <a:latin typeface="Harlow Solid Italic" panose="04030604020F02020D02" pitchFamily="82" charset="0"/>
            </a:endParaRPr>
          </a:p>
        </p:txBody>
      </p:sp>
      <p:pic>
        <p:nvPicPr>
          <p:cNvPr id="1026" name="Picture 2" descr="http://s3.amazonaws.com/opus2826/opus/images/img9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86" y="2634590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0764" y="2316642"/>
            <a:ext cx="73212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Berlin Sans FB" panose="020E0602020502020306" pitchFamily="34" charset="0"/>
              </a:rPr>
              <a:t>What is </a:t>
            </a:r>
            <a:r>
              <a:rPr lang="en-US" sz="4400" dirty="0" smtClean="0">
                <a:latin typeface="Berlin Sans FB" panose="020E0602020502020306" pitchFamily="34" charset="0"/>
              </a:rPr>
              <a:t>“k”?</a:t>
            </a:r>
          </a:p>
          <a:p>
            <a:r>
              <a:rPr lang="en-US" sz="4400" dirty="0" smtClean="0">
                <a:latin typeface="Berlin Sans FB" panose="020E0602020502020306" pitchFamily="34" charset="0"/>
              </a:rPr>
              <a:t>What point on the graph shows “k”?</a:t>
            </a:r>
            <a:endParaRPr lang="en-US" sz="4400" dirty="0">
              <a:latin typeface="Berlin Sans FB" panose="020E0602020502020306" pitchFamily="34" charset="0"/>
            </a:endParaRPr>
          </a:p>
          <a:p>
            <a:r>
              <a:rPr lang="en-US" sz="4400" dirty="0">
                <a:latin typeface="Berlin Sans FB" panose="020E0602020502020306" pitchFamily="34" charset="0"/>
              </a:rPr>
              <a:t>What does the constant of proportionality represent?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4351" y="2484736"/>
            <a:ext cx="2181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A: k = 5; B: k = 1.5; C: k = 0.4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1650" y="3732413"/>
            <a:ext cx="2181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A: (1, 5); B: (1, 1.5); C: (1, 0.4)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8955" y="5639445"/>
            <a:ext cx="4919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The Speed.  A: 5 meters in 1 hour; </a:t>
            </a:r>
          </a:p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B: 1.5 meters in 1 hour; C: 0.4 meters in 1 hour.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9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1200</TotalTime>
  <Words>568</Words>
  <Application>Microsoft Macintosh PowerPoint</Application>
  <PresentationFormat>Custom</PresentationFormat>
  <Paragraphs>79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Organic</vt:lpstr>
      <vt:lpstr>Turn in your worksheet, copy Target, Math Goal, Date and this table.  Answer the question in complete sentences, restating the question at the beginning of your sentence.</vt:lpstr>
      <vt:lpstr>PowerPoint Presentation</vt:lpstr>
      <vt:lpstr>Meet “k”</vt:lpstr>
      <vt:lpstr>PowerPoint Presentation</vt:lpstr>
      <vt:lpstr>Constant of Proportionality = k</vt:lpstr>
      <vt:lpstr>Bieber Fever </vt:lpstr>
      <vt:lpstr>Miles Walked </vt:lpstr>
      <vt:lpstr>What does it all mean?</vt:lpstr>
      <vt:lpstr>Who is the fastest?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Fairbourn</dc:creator>
  <cp:lastModifiedBy>Nancy McLaughlin</cp:lastModifiedBy>
  <cp:revision>28</cp:revision>
  <dcterms:created xsi:type="dcterms:W3CDTF">2015-01-27T13:46:16Z</dcterms:created>
  <dcterms:modified xsi:type="dcterms:W3CDTF">2015-04-14T04:14:48Z</dcterms:modified>
</cp:coreProperties>
</file>